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534"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7DB808F-048C-4FDB-986A-EB594FB9429B}" type="datetimeFigureOut">
              <a:rPr lang="en-US" smtClean="0"/>
              <a:pPr/>
              <a:t>4/15/2014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E6CC8-61ED-41EF-9CD2-68384394ABB6}" type="slidenum">
              <a:rPr lang="en-US" smtClean="0"/>
              <a:pPr/>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DB808F-048C-4FDB-986A-EB594FB9429B}" type="datetimeFigureOut">
              <a:rPr lang="en-US" smtClean="0"/>
              <a:pPr/>
              <a:t>4/15/2014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E6CC8-61ED-41EF-9CD2-68384394ABB6}"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7DB808F-048C-4FDB-986A-EB594FB9429B}" type="datetimeFigureOut">
              <a:rPr lang="en-US" smtClean="0"/>
              <a:pPr/>
              <a:t>4/15/2014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E6CC8-61ED-41EF-9CD2-68384394ABB6}"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7DB808F-048C-4FDB-986A-EB594FB9429B}" type="datetimeFigureOut">
              <a:rPr lang="en-US" smtClean="0"/>
              <a:pPr/>
              <a:t>4/15/2014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E6CC8-61ED-41EF-9CD2-68384394ABB6}"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DB808F-048C-4FDB-986A-EB594FB9429B}" type="datetimeFigureOut">
              <a:rPr lang="en-US" smtClean="0"/>
              <a:pPr/>
              <a:t>4/15/2014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E6CC8-61ED-41EF-9CD2-68384394ABB6}"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7DB808F-048C-4FDB-986A-EB594FB9429B}" type="datetimeFigureOut">
              <a:rPr lang="en-US" smtClean="0"/>
              <a:pPr/>
              <a:t>4/15/2014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E6CC8-61ED-41EF-9CD2-68384394ABB6}"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7DB808F-048C-4FDB-986A-EB594FB9429B}" type="datetimeFigureOut">
              <a:rPr lang="en-US" smtClean="0"/>
              <a:pPr/>
              <a:t>4/15/2014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8E6CC8-61ED-41EF-9CD2-68384394ABB6}" type="slidenum">
              <a:rPr lang="en-US" smtClean="0"/>
              <a:pPr/>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7DB808F-048C-4FDB-986A-EB594FB9429B}" type="datetimeFigureOut">
              <a:rPr lang="en-US" smtClean="0"/>
              <a:pPr/>
              <a:t>4/15/2014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8E6CC8-61ED-41EF-9CD2-68384394ABB6}"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DB808F-048C-4FDB-986A-EB594FB9429B}" type="datetimeFigureOut">
              <a:rPr lang="en-US" smtClean="0"/>
              <a:pPr/>
              <a:t>4/15/2014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8E6CC8-61ED-41EF-9CD2-68384394ABB6}"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DB808F-048C-4FDB-986A-EB594FB9429B}" type="datetimeFigureOut">
              <a:rPr lang="en-US" smtClean="0"/>
              <a:pPr/>
              <a:t>4/15/2014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E6CC8-61ED-41EF-9CD2-68384394ABB6}"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DB808F-048C-4FDB-986A-EB594FB9429B}" type="datetimeFigureOut">
              <a:rPr lang="en-US" smtClean="0"/>
              <a:pPr/>
              <a:t>4/15/2014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E6CC8-61ED-41EF-9CD2-68384394ABB6}" type="slidenum">
              <a:rPr lang="en-US" smtClean="0"/>
              <a:pPr/>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F7DB808F-048C-4FDB-986A-EB594FB9429B}" type="datetimeFigureOut">
              <a:rPr lang="en-US" smtClean="0"/>
              <a:pPr/>
              <a:t>4/15/2014</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4A8E6CC8-61ED-41EF-9CD2-68384394ABB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990600"/>
            <a:ext cx="8305800" cy="5638800"/>
          </a:xfrm>
        </p:spPr>
        <p:txBody>
          <a:bodyPr>
            <a:noAutofit/>
          </a:bodyPr>
          <a:lstStyle/>
          <a:p>
            <a:pPr algn="l"/>
            <a:r>
              <a:rPr lang="en-US" sz="2400" dirty="0" smtClean="0">
                <a:solidFill>
                  <a:schemeClr val="tx1"/>
                </a:solidFill>
              </a:rPr>
              <a:t>“ At first I saw only water so clear it magnified the fibers in the walls of the gourd. On the surface, I saws only my own round reflection. The only man encircles the neck of the gourd with his thumb and index finger and gave it a shake. As the water shook, then settled, the colors and lights shimmered into a picture, not reflecting anything I could see around me. There at the bottom of the gourd were my mother and father scanning the sky, which was where I was.”</a:t>
            </a:r>
          </a:p>
          <a:p>
            <a:pPr algn="l"/>
            <a:r>
              <a:rPr lang="en-US" sz="2400" dirty="0" smtClean="0">
                <a:solidFill>
                  <a:schemeClr val="tx1"/>
                </a:solidFill>
              </a:rPr>
              <a:t>	-- Maxine Hong Kingston, </a:t>
            </a:r>
            <a:r>
              <a:rPr lang="en-US" sz="2400" i="1" dirty="0" smtClean="0">
                <a:solidFill>
                  <a:schemeClr val="tx1"/>
                </a:solidFill>
              </a:rPr>
              <a:t>The Woman Warrior</a:t>
            </a:r>
          </a:p>
          <a:p>
            <a:pPr algn="l"/>
            <a:r>
              <a:rPr lang="en-US" sz="2400" dirty="0" smtClean="0">
                <a:solidFill>
                  <a:schemeClr val="tx1"/>
                </a:solidFill>
              </a:rPr>
              <a:t>Discuss:1</a:t>
            </a:r>
            <a:r>
              <a:rPr lang="en-US" sz="2400" dirty="0" smtClean="0">
                <a:solidFill>
                  <a:schemeClr val="tx1"/>
                </a:solidFill>
              </a:rPr>
              <a:t>. What kind of imagery is used in this passage? Circle the images</a:t>
            </a:r>
            <a:r>
              <a:rPr lang="en-US" sz="2400" dirty="0" smtClean="0">
                <a:solidFill>
                  <a:schemeClr val="tx1"/>
                </a:solidFill>
              </a:rPr>
              <a:t>.</a:t>
            </a:r>
            <a:endParaRPr lang="en-US" sz="2400" dirty="0" smtClean="0">
              <a:solidFill>
                <a:schemeClr val="tx1"/>
              </a:solidFill>
            </a:endParaRPr>
          </a:p>
          <a:p>
            <a:pPr algn="l"/>
            <a:r>
              <a:rPr lang="en-US" sz="2400" dirty="0" smtClean="0">
                <a:solidFill>
                  <a:schemeClr val="tx1"/>
                </a:solidFill>
              </a:rPr>
              <a:t>	2. Compare and contrast the imagery of the last sentence with the imagery of the first four sentence.</a:t>
            </a:r>
          </a:p>
        </p:txBody>
      </p:sp>
      <p:sp>
        <p:nvSpPr>
          <p:cNvPr id="2" name="Title 1"/>
          <p:cNvSpPr>
            <a:spLocks noGrp="1"/>
          </p:cNvSpPr>
          <p:nvPr>
            <p:ph type="ctrTitle"/>
          </p:nvPr>
        </p:nvSpPr>
        <p:spPr>
          <a:xfrm>
            <a:off x="609600" y="76200"/>
            <a:ext cx="7772400" cy="914400"/>
          </a:xfrm>
        </p:spPr>
        <p:txBody>
          <a:bodyPr/>
          <a:lstStyle/>
          <a:p>
            <a:pPr algn="l"/>
            <a:r>
              <a:rPr lang="en-US" dirty="0" smtClean="0">
                <a:solidFill>
                  <a:schemeClr val="tx1"/>
                </a:solidFill>
              </a:rPr>
              <a:t>Imagery #6</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287790" y="1752600"/>
            <a:ext cx="5637010" cy="2025119"/>
          </a:xfrm>
        </p:spPr>
        <p:txBody>
          <a:bodyPr>
            <a:normAutofit/>
          </a:bodyPr>
          <a:lstStyle/>
          <a:p>
            <a:r>
              <a:rPr lang="en-US" sz="2400" dirty="0" smtClean="0"/>
              <a:t>Write a sentence which contains an image that captures the taste of something you hate.  Your image should contain an adjective used as a noun.  Share your image with a partner.</a:t>
            </a:r>
            <a:endParaRPr lang="en-US" sz="2400" dirty="0"/>
          </a:p>
        </p:txBody>
      </p:sp>
      <p:sp>
        <p:nvSpPr>
          <p:cNvPr id="3" name="Title 2"/>
          <p:cNvSpPr>
            <a:spLocks noGrp="1"/>
          </p:cNvSpPr>
          <p:nvPr>
            <p:ph type="ctrTitle"/>
          </p:nvPr>
        </p:nvSpPr>
        <p:spPr>
          <a:xfrm>
            <a:off x="817581" y="4038600"/>
            <a:ext cx="7175351" cy="886857"/>
          </a:xfrm>
        </p:spPr>
        <p:txBody>
          <a:bodyPr/>
          <a:lstStyle/>
          <a:p>
            <a:r>
              <a:rPr lang="en-US" dirty="0" smtClean="0"/>
              <a:t>Apply</a:t>
            </a:r>
            <a:endParaRPr lang="en-US" dirty="0"/>
          </a:p>
        </p:txBody>
      </p:sp>
    </p:spTree>
    <p:extLst>
      <p:ext uri="{BB962C8B-B14F-4D97-AF65-F5344CB8AC3E}">
        <p14:creationId xmlns:p14="http://schemas.microsoft.com/office/powerpoint/2010/main" val="33863430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057400" y="1981200"/>
            <a:ext cx="6553200" cy="1981200"/>
          </a:xfrm>
        </p:spPr>
        <p:txBody>
          <a:bodyPr>
            <a:normAutofit/>
          </a:bodyPr>
          <a:lstStyle/>
          <a:p>
            <a:pPr algn="l"/>
            <a:r>
              <a:rPr lang="en-US" sz="2800" dirty="0" smtClean="0">
                <a:solidFill>
                  <a:schemeClr val="tx1"/>
                </a:solidFill>
              </a:rPr>
              <a:t>Write a sentence which uses precise visual imagery to describe a simple action. Share your sentence with a partner.</a:t>
            </a:r>
            <a:endParaRPr lang="en-US" sz="2800" dirty="0">
              <a:solidFill>
                <a:schemeClr val="tx1"/>
              </a:solidFill>
            </a:endParaRPr>
          </a:p>
        </p:txBody>
      </p:sp>
      <p:sp>
        <p:nvSpPr>
          <p:cNvPr id="2" name="Title 1"/>
          <p:cNvSpPr>
            <a:spLocks noGrp="1"/>
          </p:cNvSpPr>
          <p:nvPr>
            <p:ph type="ctrTitle"/>
          </p:nvPr>
        </p:nvSpPr>
        <p:spPr>
          <a:xfrm>
            <a:off x="533400" y="4191000"/>
            <a:ext cx="7772400" cy="1828800"/>
          </a:xfrm>
        </p:spPr>
        <p:txBody>
          <a:bodyPr/>
          <a:lstStyle/>
          <a:p>
            <a:pPr algn="l"/>
            <a:r>
              <a:rPr lang="en-US" dirty="0" smtClean="0">
                <a:solidFill>
                  <a:schemeClr val="tx1"/>
                </a:solidFill>
              </a:rPr>
              <a:t>Apply</a:t>
            </a:r>
            <a:endParaRPr lang="en-US"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04800" y="1066800"/>
            <a:ext cx="8534400" cy="5562600"/>
          </a:xfrm>
        </p:spPr>
        <p:txBody>
          <a:bodyPr/>
          <a:lstStyle/>
          <a:p>
            <a:r>
              <a:rPr lang="en-US" dirty="0" smtClean="0"/>
              <a:t>“I sat on the stump of a tree at his feet, and below us stretched the land, the great expanse of the forests, somber under the sunshine, rolling like a sea, with glints of winding rivers, the grey spots of villages, and here and there a clearing, like an islet of light amongst the dark waves of continuous tree-tops.  A brooding gloom lay over this vast monotonous landscape; the light fell on it as if into an abyss.  The land devoured the sunshine; only far off, along the coast, the empty ocean, smooth and polished within the faint haze, seemed to rise up to the sky in a wall of steel.”</a:t>
            </a:r>
          </a:p>
          <a:p>
            <a:r>
              <a:rPr lang="en-US" dirty="0" smtClean="0"/>
              <a:t>—Joseph Conrad, </a:t>
            </a:r>
            <a:r>
              <a:rPr lang="en-US" i="1" dirty="0" smtClean="0"/>
              <a:t>Lord Jim</a:t>
            </a:r>
            <a:endParaRPr lang="en-US" dirty="0" smtClean="0"/>
          </a:p>
          <a:p>
            <a:endParaRPr lang="en-US" dirty="0" smtClean="0"/>
          </a:p>
          <a:p>
            <a:r>
              <a:rPr lang="en-US" dirty="0" smtClean="0"/>
              <a:t>Make a chart with 2 columns—”images of land” &amp; “images of sea.”</a:t>
            </a:r>
          </a:p>
          <a:p>
            <a:r>
              <a:rPr lang="en-US" dirty="0" smtClean="0"/>
              <a:t>What attitude toward the land &amp; the sea do these images convey?</a:t>
            </a:r>
          </a:p>
        </p:txBody>
      </p:sp>
      <p:sp>
        <p:nvSpPr>
          <p:cNvPr id="3" name="Title 2"/>
          <p:cNvSpPr>
            <a:spLocks noGrp="1"/>
          </p:cNvSpPr>
          <p:nvPr>
            <p:ph type="ctrTitle"/>
          </p:nvPr>
        </p:nvSpPr>
        <p:spPr>
          <a:xfrm>
            <a:off x="817581" y="0"/>
            <a:ext cx="7175351" cy="990600"/>
          </a:xfrm>
        </p:spPr>
        <p:txBody>
          <a:bodyPr/>
          <a:lstStyle/>
          <a:p>
            <a:r>
              <a:rPr lang="en-US" dirty="0" smtClean="0"/>
              <a:t>Imagery #7</a:t>
            </a:r>
            <a:endParaRPr lang="en-US" dirty="0"/>
          </a:p>
        </p:txBody>
      </p:sp>
    </p:spTree>
    <p:extLst>
      <p:ext uri="{BB962C8B-B14F-4D97-AF65-F5344CB8AC3E}">
        <p14:creationId xmlns:p14="http://schemas.microsoft.com/office/powerpoint/2010/main" val="2695298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135390" y="1447800"/>
            <a:ext cx="5637010" cy="2743200"/>
          </a:xfrm>
        </p:spPr>
        <p:txBody>
          <a:bodyPr>
            <a:noAutofit/>
          </a:bodyPr>
          <a:lstStyle/>
          <a:p>
            <a:r>
              <a:rPr lang="en-US" sz="2400" dirty="0" smtClean="0"/>
              <a:t>Select a partner and describe to him/her an utterly silent experience you have had.  Your partner should write down one visual (and nonfigurative) image from your description.  Switch with your partner and repeat.  </a:t>
            </a:r>
            <a:endParaRPr lang="en-US" sz="2400" dirty="0"/>
          </a:p>
        </p:txBody>
      </p:sp>
      <p:sp>
        <p:nvSpPr>
          <p:cNvPr id="3" name="Title 2"/>
          <p:cNvSpPr>
            <a:spLocks noGrp="1"/>
          </p:cNvSpPr>
          <p:nvPr>
            <p:ph type="ctrTitle"/>
          </p:nvPr>
        </p:nvSpPr>
        <p:spPr>
          <a:xfrm>
            <a:off x="762000" y="4343400"/>
            <a:ext cx="7175351" cy="1793167"/>
          </a:xfrm>
        </p:spPr>
        <p:txBody>
          <a:bodyPr/>
          <a:lstStyle/>
          <a:p>
            <a:r>
              <a:rPr lang="en-US" dirty="0" smtClean="0"/>
              <a:t>Apply</a:t>
            </a:r>
            <a:endParaRPr lang="en-US" dirty="0"/>
          </a:p>
        </p:txBody>
      </p:sp>
    </p:spTree>
    <p:extLst>
      <p:ext uri="{BB962C8B-B14F-4D97-AF65-F5344CB8AC3E}">
        <p14:creationId xmlns:p14="http://schemas.microsoft.com/office/powerpoint/2010/main" val="7673376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28600" y="1066800"/>
            <a:ext cx="8686800" cy="5638800"/>
          </a:xfrm>
        </p:spPr>
        <p:txBody>
          <a:bodyPr>
            <a:normAutofit lnSpcReduction="10000"/>
          </a:bodyPr>
          <a:lstStyle/>
          <a:p>
            <a:r>
              <a:rPr lang="en-US" dirty="0" smtClean="0"/>
              <a:t>I also enjoy canoeing, and I suppose you will smile when I say that I especially like it on moonlight nights.  I cannot, it is true, see the moon climb up the sky behind the pines and steal softly across the heavens, making a shining path for us to follow; but I know she is there, and as I lie back among the pillows and put my hand in the water, I fancy that I feel the shimmer of her garments as she passes.  Sometimes a daring little fish slips between my fingers, and often a pond-lily presses shyly against my hand.  Frequently, as we emerge from the shelter of a cove or inlet, I am suddenly conscious of the spaciousness of the air about me.  A luminous warmth seems to enfold me.</a:t>
            </a:r>
          </a:p>
          <a:p>
            <a:r>
              <a:rPr lang="en-US" dirty="0" smtClean="0"/>
              <a:t>—Helen Keller, </a:t>
            </a:r>
            <a:r>
              <a:rPr lang="en-US" i="1" dirty="0"/>
              <a:t>T</a:t>
            </a:r>
            <a:r>
              <a:rPr lang="en-US" i="1" dirty="0" smtClean="0"/>
              <a:t>he Story of My Life</a:t>
            </a:r>
            <a:endParaRPr lang="en-US" dirty="0" smtClean="0"/>
          </a:p>
          <a:p>
            <a:pPr marL="457200" indent="-457200">
              <a:buAutoNum type="arabicPeriod"/>
            </a:pPr>
            <a:r>
              <a:rPr lang="en-US" dirty="0" smtClean="0"/>
              <a:t>Since Helen Keller was blind and deaf, tactile imagery becomes a focus in her writing.  Underline the tactile images in this passage.</a:t>
            </a:r>
          </a:p>
          <a:p>
            <a:pPr marL="457200" indent="-457200">
              <a:buAutoNum type="arabicPeriod"/>
            </a:pPr>
            <a:r>
              <a:rPr lang="en-US" dirty="0" smtClean="0"/>
              <a:t>Which images in the passage are more specific:  visual or tactile?  Support your answers with reference to the passage.</a:t>
            </a:r>
            <a:endParaRPr lang="en-US" dirty="0"/>
          </a:p>
        </p:txBody>
      </p:sp>
      <p:sp>
        <p:nvSpPr>
          <p:cNvPr id="3" name="Title 2"/>
          <p:cNvSpPr>
            <a:spLocks noGrp="1"/>
          </p:cNvSpPr>
          <p:nvPr>
            <p:ph type="ctrTitle"/>
          </p:nvPr>
        </p:nvSpPr>
        <p:spPr>
          <a:xfrm>
            <a:off x="685800" y="76200"/>
            <a:ext cx="7175351" cy="1211110"/>
          </a:xfrm>
        </p:spPr>
        <p:txBody>
          <a:bodyPr/>
          <a:lstStyle/>
          <a:p>
            <a:r>
              <a:rPr lang="en-US" dirty="0" smtClean="0"/>
              <a:t>Imagery #8</a:t>
            </a:r>
            <a:endParaRPr lang="en-US" dirty="0"/>
          </a:p>
        </p:txBody>
      </p:sp>
    </p:spTree>
    <p:extLst>
      <p:ext uri="{BB962C8B-B14F-4D97-AF65-F5344CB8AC3E}">
        <p14:creationId xmlns:p14="http://schemas.microsoft.com/office/powerpoint/2010/main" val="38163187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981200" y="1399143"/>
            <a:ext cx="6477000" cy="2029857"/>
          </a:xfrm>
        </p:spPr>
        <p:txBody>
          <a:bodyPr>
            <a:normAutofit/>
          </a:bodyPr>
          <a:lstStyle/>
          <a:p>
            <a:r>
              <a:rPr lang="en-US" sz="2400" dirty="0" smtClean="0"/>
              <a:t>Close your eyes and touch some familiar objects at your desk.  Then open your eyes and write a description of how those objects felt.  Be sure to use specific, tactile images, not visual images or figurative language.</a:t>
            </a:r>
            <a:endParaRPr lang="en-US" sz="2400" dirty="0"/>
          </a:p>
        </p:txBody>
      </p:sp>
      <p:sp>
        <p:nvSpPr>
          <p:cNvPr id="3" name="Title 2"/>
          <p:cNvSpPr>
            <a:spLocks noGrp="1"/>
          </p:cNvSpPr>
          <p:nvPr>
            <p:ph type="ctrTitle"/>
          </p:nvPr>
        </p:nvSpPr>
        <p:spPr>
          <a:xfrm>
            <a:off x="817581" y="3769433"/>
            <a:ext cx="7175351" cy="1793167"/>
          </a:xfrm>
        </p:spPr>
        <p:txBody>
          <a:bodyPr/>
          <a:lstStyle/>
          <a:p>
            <a:r>
              <a:rPr lang="en-US" dirty="0" smtClean="0"/>
              <a:t>Apply</a:t>
            </a:r>
            <a:endParaRPr lang="en-US" dirty="0"/>
          </a:p>
        </p:txBody>
      </p:sp>
    </p:spTree>
    <p:extLst>
      <p:ext uri="{BB962C8B-B14F-4D97-AF65-F5344CB8AC3E}">
        <p14:creationId xmlns:p14="http://schemas.microsoft.com/office/powerpoint/2010/main" val="546251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81000" y="914400"/>
            <a:ext cx="8458200" cy="5638799"/>
          </a:xfrm>
        </p:spPr>
        <p:txBody>
          <a:bodyPr>
            <a:normAutofit lnSpcReduction="10000"/>
          </a:bodyPr>
          <a:lstStyle/>
          <a:p>
            <a:pPr>
              <a:spcBef>
                <a:spcPts val="0"/>
              </a:spcBef>
              <a:spcAft>
                <a:spcPts val="0"/>
              </a:spcAft>
            </a:pPr>
            <a:r>
              <a:rPr lang="en-US" sz="1800" dirty="0" smtClean="0"/>
              <a:t>Queen:  There is a willow grows </a:t>
            </a:r>
            <a:r>
              <a:rPr lang="en-US" sz="1800" dirty="0" err="1" smtClean="0"/>
              <a:t>askant</a:t>
            </a:r>
            <a:r>
              <a:rPr lang="en-US" sz="1800" dirty="0" smtClean="0"/>
              <a:t> the brook,</a:t>
            </a:r>
          </a:p>
          <a:p>
            <a:pPr>
              <a:spcBef>
                <a:spcPts val="0"/>
              </a:spcBef>
              <a:spcAft>
                <a:spcPts val="0"/>
              </a:spcAft>
            </a:pPr>
            <a:r>
              <a:rPr lang="en-US" sz="1800" dirty="0" smtClean="0"/>
              <a:t>That shows his hoar leaves in the glassy stream.</a:t>
            </a:r>
          </a:p>
          <a:p>
            <a:pPr>
              <a:spcBef>
                <a:spcPts val="0"/>
              </a:spcBef>
              <a:spcAft>
                <a:spcPts val="0"/>
              </a:spcAft>
            </a:pPr>
            <a:r>
              <a:rPr lang="en-US" sz="1800" dirty="0" smtClean="0"/>
              <a:t>There with fantastic garlands did she make </a:t>
            </a:r>
          </a:p>
          <a:p>
            <a:pPr>
              <a:spcBef>
                <a:spcPts val="0"/>
              </a:spcBef>
              <a:spcAft>
                <a:spcPts val="0"/>
              </a:spcAft>
            </a:pPr>
            <a:r>
              <a:rPr lang="en-US" sz="1800" dirty="0" smtClean="0"/>
              <a:t>Of </a:t>
            </a:r>
            <a:r>
              <a:rPr lang="en-US" sz="1800" dirty="0" err="1" smtClean="0"/>
              <a:t>crowflowers</a:t>
            </a:r>
            <a:r>
              <a:rPr lang="en-US" sz="1800" dirty="0" smtClean="0"/>
              <a:t>, nettles, daisies, and long purples . . .</a:t>
            </a:r>
          </a:p>
          <a:p>
            <a:pPr>
              <a:spcBef>
                <a:spcPts val="0"/>
              </a:spcBef>
              <a:spcAft>
                <a:spcPts val="0"/>
              </a:spcAft>
            </a:pPr>
            <a:r>
              <a:rPr lang="en-US" sz="1800" dirty="0" smtClean="0"/>
              <a:t>There on the pendent boughs her </a:t>
            </a:r>
            <a:r>
              <a:rPr lang="en-US" sz="1800" dirty="0" err="1" smtClean="0"/>
              <a:t>crownet</a:t>
            </a:r>
            <a:r>
              <a:rPr lang="en-US" sz="1800" dirty="0" smtClean="0"/>
              <a:t>* weeds		*coronet</a:t>
            </a:r>
          </a:p>
          <a:p>
            <a:pPr>
              <a:spcBef>
                <a:spcPts val="0"/>
              </a:spcBef>
              <a:spcAft>
                <a:spcPts val="0"/>
              </a:spcAft>
            </a:pPr>
            <a:r>
              <a:rPr lang="en-US" sz="1800" dirty="0" err="1" smtClean="0"/>
              <a:t>Clamb’ring</a:t>
            </a:r>
            <a:r>
              <a:rPr lang="en-US" sz="1800" dirty="0" smtClean="0"/>
              <a:t> to hang, and envious sliver broke,</a:t>
            </a:r>
          </a:p>
          <a:p>
            <a:pPr>
              <a:spcBef>
                <a:spcPts val="0"/>
              </a:spcBef>
              <a:spcAft>
                <a:spcPts val="0"/>
              </a:spcAft>
            </a:pPr>
            <a:r>
              <a:rPr lang="en-US" sz="1800" dirty="0" smtClean="0"/>
              <a:t>When down her weedy trophies and herself</a:t>
            </a:r>
          </a:p>
          <a:p>
            <a:pPr>
              <a:spcBef>
                <a:spcPts val="0"/>
              </a:spcBef>
              <a:spcAft>
                <a:spcPts val="0"/>
              </a:spcAft>
            </a:pPr>
            <a:r>
              <a:rPr lang="en-US" sz="1800" dirty="0" smtClean="0"/>
              <a:t>Fell in the weeping brook.  Her clothes spread wide,</a:t>
            </a:r>
          </a:p>
          <a:p>
            <a:pPr>
              <a:spcBef>
                <a:spcPts val="0"/>
              </a:spcBef>
              <a:spcAft>
                <a:spcPts val="0"/>
              </a:spcAft>
            </a:pPr>
            <a:r>
              <a:rPr lang="en-US" sz="1800" dirty="0" smtClean="0"/>
              <a:t>And mermaid-like awhile they bore her up,</a:t>
            </a:r>
          </a:p>
          <a:p>
            <a:pPr>
              <a:spcBef>
                <a:spcPts val="0"/>
              </a:spcBef>
              <a:spcAft>
                <a:spcPts val="0"/>
              </a:spcAft>
            </a:pPr>
            <a:r>
              <a:rPr lang="en-US" sz="1800" dirty="0" smtClean="0"/>
              <a:t>Which time she chanted snatches of old lauds*,		*hymns</a:t>
            </a:r>
          </a:p>
          <a:p>
            <a:pPr>
              <a:spcBef>
                <a:spcPts val="0"/>
              </a:spcBef>
              <a:spcAft>
                <a:spcPts val="0"/>
              </a:spcAft>
            </a:pPr>
            <a:r>
              <a:rPr lang="en-US" sz="1800" dirty="0" smtClean="0"/>
              <a:t>As one incapable of* her own distress,			*insensible to</a:t>
            </a:r>
          </a:p>
          <a:p>
            <a:pPr>
              <a:spcBef>
                <a:spcPts val="0"/>
              </a:spcBef>
              <a:spcAft>
                <a:spcPts val="0"/>
              </a:spcAft>
            </a:pPr>
            <a:r>
              <a:rPr lang="en-US" sz="1800" dirty="0" smtClean="0"/>
              <a:t>Or like a creature native and </a:t>
            </a:r>
            <a:r>
              <a:rPr lang="en-US" sz="1800" dirty="0" err="1" smtClean="0"/>
              <a:t>indued</a:t>
            </a:r>
            <a:r>
              <a:rPr lang="en-US" sz="1800" dirty="0" smtClean="0"/>
              <a:t>*			*endowed </a:t>
            </a:r>
          </a:p>
          <a:p>
            <a:pPr>
              <a:spcBef>
                <a:spcPts val="0"/>
              </a:spcBef>
              <a:spcAft>
                <a:spcPts val="0"/>
              </a:spcAft>
            </a:pPr>
            <a:r>
              <a:rPr lang="en-US" sz="1800" dirty="0" smtClean="0"/>
              <a:t>Unto that elements.  But long it could not be</a:t>
            </a:r>
          </a:p>
          <a:p>
            <a:pPr>
              <a:spcBef>
                <a:spcPts val="0"/>
              </a:spcBef>
              <a:spcAft>
                <a:spcPts val="0"/>
              </a:spcAft>
            </a:pPr>
            <a:r>
              <a:rPr lang="en-US" sz="1800" dirty="0" smtClean="0"/>
              <a:t>Till her garments, heavy with their drink,</a:t>
            </a:r>
          </a:p>
          <a:p>
            <a:pPr>
              <a:spcBef>
                <a:spcPts val="0"/>
              </a:spcBef>
              <a:spcAft>
                <a:spcPts val="0"/>
              </a:spcAft>
            </a:pPr>
            <a:r>
              <a:rPr lang="en-US" sz="1800" dirty="0" smtClean="0"/>
              <a:t>Pulled the poor wretch from her melodious lay</a:t>
            </a:r>
          </a:p>
          <a:p>
            <a:pPr>
              <a:spcBef>
                <a:spcPts val="0"/>
              </a:spcBef>
              <a:spcAft>
                <a:spcPts val="0"/>
              </a:spcAft>
            </a:pPr>
            <a:r>
              <a:rPr lang="en-US" sz="1800" dirty="0" smtClean="0"/>
              <a:t>To muddy death.			—William Shakespeare, </a:t>
            </a:r>
            <a:r>
              <a:rPr lang="en-US" sz="1800" i="1" dirty="0" smtClean="0"/>
              <a:t>Hamlet</a:t>
            </a:r>
          </a:p>
          <a:p>
            <a:pPr>
              <a:spcBef>
                <a:spcPts val="0"/>
              </a:spcBef>
              <a:spcAft>
                <a:spcPts val="0"/>
              </a:spcAft>
            </a:pPr>
            <a:endParaRPr lang="en-US" sz="1800" i="1" dirty="0" smtClean="0"/>
          </a:p>
          <a:p>
            <a:pPr marL="342900" indent="-342900">
              <a:spcBef>
                <a:spcPts val="0"/>
              </a:spcBef>
              <a:spcAft>
                <a:spcPts val="0"/>
              </a:spcAft>
              <a:buAutoNum type="arabicPeriod"/>
            </a:pPr>
            <a:r>
              <a:rPr lang="en-US" sz="1800" dirty="0" smtClean="0"/>
              <a:t>Examine line 8-13.  How does the imagery in these lines help the reader understand that Ophelia (the </a:t>
            </a:r>
            <a:r>
              <a:rPr lang="en-US" sz="1800" i="1" dirty="0" smtClean="0"/>
              <a:t>she</a:t>
            </a:r>
            <a:r>
              <a:rPr lang="en-US" sz="1800" dirty="0" smtClean="0"/>
              <a:t> of the lines) is mad?</a:t>
            </a:r>
          </a:p>
          <a:p>
            <a:pPr marL="342900" indent="-342900">
              <a:spcBef>
                <a:spcPts val="0"/>
              </a:spcBef>
              <a:spcAft>
                <a:spcPts val="0"/>
              </a:spcAft>
              <a:buAutoNum type="arabicPeriod"/>
            </a:pPr>
            <a:r>
              <a:rPr lang="en-US" sz="1800" dirty="0" smtClean="0"/>
              <a:t>Line 10 is literal.  Would it strengthen or weaken the line to change the image to a simile such as “Which time she sang like a flawed recording”?  Defend your opinion.</a:t>
            </a:r>
          </a:p>
        </p:txBody>
      </p:sp>
      <p:sp>
        <p:nvSpPr>
          <p:cNvPr id="3" name="Title 2"/>
          <p:cNvSpPr>
            <a:spLocks noGrp="1"/>
          </p:cNvSpPr>
          <p:nvPr>
            <p:ph type="ctrTitle"/>
          </p:nvPr>
        </p:nvSpPr>
        <p:spPr>
          <a:xfrm>
            <a:off x="817581" y="0"/>
            <a:ext cx="7175351" cy="830110"/>
          </a:xfrm>
        </p:spPr>
        <p:txBody>
          <a:bodyPr/>
          <a:lstStyle/>
          <a:p>
            <a:r>
              <a:rPr lang="en-US" dirty="0" smtClean="0"/>
              <a:t>Imagery #9</a:t>
            </a:r>
            <a:endParaRPr lang="en-US" dirty="0"/>
          </a:p>
        </p:txBody>
      </p:sp>
    </p:spTree>
    <p:extLst>
      <p:ext uri="{BB962C8B-B14F-4D97-AF65-F5344CB8AC3E}">
        <p14:creationId xmlns:p14="http://schemas.microsoft.com/office/powerpoint/2010/main" val="13158952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057400" y="2057400"/>
            <a:ext cx="6400800" cy="1600200"/>
          </a:xfrm>
        </p:spPr>
        <p:txBody>
          <a:bodyPr>
            <a:normAutofit/>
          </a:bodyPr>
          <a:lstStyle/>
          <a:p>
            <a:r>
              <a:rPr lang="en-US" sz="2400" dirty="0" smtClean="0"/>
              <a:t>Write an image which captures a moment of intense exuberance.  Your image should be no more than one sentence and should contain no figurative language.  </a:t>
            </a:r>
            <a:endParaRPr lang="en-US" sz="2400" dirty="0"/>
          </a:p>
        </p:txBody>
      </p:sp>
      <p:sp>
        <p:nvSpPr>
          <p:cNvPr id="3" name="Title 2"/>
          <p:cNvSpPr>
            <a:spLocks noGrp="1"/>
          </p:cNvSpPr>
          <p:nvPr>
            <p:ph type="ctrTitle"/>
          </p:nvPr>
        </p:nvSpPr>
        <p:spPr>
          <a:xfrm>
            <a:off x="817581" y="3962400"/>
            <a:ext cx="7175351" cy="963057"/>
          </a:xfrm>
        </p:spPr>
        <p:txBody>
          <a:bodyPr/>
          <a:lstStyle/>
          <a:p>
            <a:r>
              <a:rPr lang="en-US" dirty="0" smtClean="0"/>
              <a:t>Apply</a:t>
            </a:r>
            <a:endParaRPr lang="en-US" dirty="0"/>
          </a:p>
        </p:txBody>
      </p:sp>
    </p:spTree>
    <p:extLst>
      <p:ext uri="{BB962C8B-B14F-4D97-AF65-F5344CB8AC3E}">
        <p14:creationId xmlns:p14="http://schemas.microsoft.com/office/powerpoint/2010/main" val="21441929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81000" y="914400"/>
            <a:ext cx="8458200" cy="5715000"/>
          </a:xfrm>
        </p:spPr>
        <p:txBody>
          <a:bodyPr>
            <a:normAutofit lnSpcReduction="10000"/>
          </a:bodyPr>
          <a:lstStyle/>
          <a:p>
            <a:r>
              <a:rPr lang="en-US" dirty="0" smtClean="0"/>
              <a:t>A ripe guava is yellow, although some varieties have a pink tinge.  The skin is thick, firm, and sweet.  Its heart is bright pink and almost solid with seeds.  The most delicious part of the guava surrounds the tiny seeds.  If you don’t know how to eat a guava, the seeds end up in the crevices between your teeth. </a:t>
            </a:r>
          </a:p>
          <a:p>
            <a:r>
              <a:rPr lang="en-US" dirty="0" smtClean="0"/>
              <a:t>When you bite into a ripe guava, your teeth must grip the bumpy surface and sink into the thick edible skin without hitting the center.  . . .</a:t>
            </a:r>
          </a:p>
          <a:p>
            <a:r>
              <a:rPr lang="en-US" dirty="0" smtClean="0"/>
              <a:t>A green guava is sour and hard.  You bite into it at its widest point, because it’s easier to grasp with your teeth.  You hear the skin, meat, and seeds crunching inside your head, while the inside of your mouth explodes in little spurts of sour.—Esmeralda Santiago, </a:t>
            </a:r>
            <a:r>
              <a:rPr lang="en-US" i="1" dirty="0" smtClean="0"/>
              <a:t>When I Was Puerto Rican</a:t>
            </a:r>
            <a:endParaRPr lang="en-US" dirty="0" smtClean="0"/>
          </a:p>
          <a:p>
            <a:pPr marL="457200" indent="-457200">
              <a:buAutoNum type="arabicPeriod"/>
            </a:pPr>
            <a:r>
              <a:rPr lang="en-US" dirty="0" smtClean="0"/>
              <a:t>The imagery in the 2</a:t>
            </a:r>
            <a:r>
              <a:rPr lang="en-US" baseline="30000" dirty="0" smtClean="0"/>
              <a:t>nd</a:t>
            </a:r>
            <a:r>
              <a:rPr lang="en-US" dirty="0" smtClean="0"/>
              <a:t> sentence is simple &amp; direct.  What effects do such simplicity &amp; directness have on the reader?</a:t>
            </a:r>
          </a:p>
          <a:p>
            <a:pPr marL="457200" indent="-457200">
              <a:buAutoNum type="arabicPeriod"/>
            </a:pPr>
            <a:r>
              <a:rPr lang="en-US" dirty="0" smtClean="0"/>
              <a:t>Santiago uses an adjective (sour) as a noun in her final image.  What effect does this have on the meaning of the image?</a:t>
            </a:r>
            <a:endParaRPr lang="en-US" dirty="0"/>
          </a:p>
        </p:txBody>
      </p:sp>
      <p:sp>
        <p:nvSpPr>
          <p:cNvPr id="3" name="Title 2"/>
          <p:cNvSpPr>
            <a:spLocks noGrp="1"/>
          </p:cNvSpPr>
          <p:nvPr>
            <p:ph type="ctrTitle"/>
          </p:nvPr>
        </p:nvSpPr>
        <p:spPr>
          <a:xfrm>
            <a:off x="817581" y="0"/>
            <a:ext cx="7175351" cy="1245358"/>
          </a:xfrm>
        </p:spPr>
        <p:txBody>
          <a:bodyPr/>
          <a:lstStyle/>
          <a:p>
            <a:r>
              <a:rPr lang="en-US" dirty="0" smtClean="0"/>
              <a:t>Imagery #10</a:t>
            </a:r>
            <a:endParaRPr lang="en-US" dirty="0"/>
          </a:p>
        </p:txBody>
      </p:sp>
    </p:spTree>
    <p:extLst>
      <p:ext uri="{BB962C8B-B14F-4D97-AF65-F5344CB8AC3E}">
        <p14:creationId xmlns:p14="http://schemas.microsoft.com/office/powerpoint/2010/main" val="2983481506"/>
      </p:ext>
    </p:extLst>
  </p:cSld>
  <p:clrMapOvr>
    <a:masterClrMapping/>
  </p:clrMapOvr>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169</TotalTime>
  <Words>911</Words>
  <Application>Microsoft Office PowerPoint</Application>
  <PresentationFormat>On-screen Show (4:3)</PresentationFormat>
  <Paragraphs>52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Slipstream</vt:lpstr>
      <vt:lpstr>Imagery #6</vt:lpstr>
      <vt:lpstr>Apply</vt:lpstr>
      <vt:lpstr>Imagery #7</vt:lpstr>
      <vt:lpstr>Apply</vt:lpstr>
      <vt:lpstr>Imagery #8</vt:lpstr>
      <vt:lpstr>Apply</vt:lpstr>
      <vt:lpstr>Imagery #9</vt:lpstr>
      <vt:lpstr>Apply</vt:lpstr>
      <vt:lpstr>Imagery #10</vt:lpstr>
      <vt:lpstr>Apply</vt:lpstr>
    </vt:vector>
  </TitlesOfParts>
  <Company>USD 259</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Imagery #1</dc:title>
  <dc:creator>kwhepley</dc:creator>
  <cp:lastModifiedBy>Kelly Frederick</cp:lastModifiedBy>
  <cp:revision>15</cp:revision>
  <dcterms:created xsi:type="dcterms:W3CDTF">2011-02-10T15:32:31Z</dcterms:created>
  <dcterms:modified xsi:type="dcterms:W3CDTF">2014-04-15T16:29:49Z</dcterms:modified>
</cp:coreProperties>
</file>